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299" r:id="rId3"/>
    <p:sldId id="301" r:id="rId4"/>
    <p:sldId id="300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9900"/>
    <a:srgbClr val="FFCC99"/>
    <a:srgbClr val="FF6600"/>
    <a:srgbClr val="CC66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1" d="100"/>
          <a:sy n="51" d="100"/>
        </p:scale>
        <p:origin x="912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675F01C-61FE-4D53-8CF9-8EC08DB11ECD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372B8B14-5B65-422F-99C1-5271F3C4DE0A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AE57E941-D745-4FE3-B142-63EF3BF8E3B5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E3B33BF-C951-112F-4032-8F65DFCF6812}"/>
              </a:ext>
            </a:extLst>
          </p:cNvPr>
          <p:cNvGrpSpPr/>
          <p:nvPr/>
        </p:nvGrpSpPr>
        <p:grpSpPr>
          <a:xfrm>
            <a:off x="617838" y="795131"/>
            <a:ext cx="5579763" cy="8333226"/>
            <a:chOff x="617838" y="795131"/>
            <a:chExt cx="5579763" cy="8333226"/>
          </a:xfrm>
        </p:grpSpPr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CD08E763-A3C9-0981-1042-B1AE7D740DDD}"/>
                </a:ext>
              </a:extLst>
            </p:cNvPr>
            <p:cNvSpPr txBox="1"/>
            <p:nvPr/>
          </p:nvSpPr>
          <p:spPr>
            <a:xfrm>
              <a:off x="617838" y="795131"/>
              <a:ext cx="5579763" cy="1085691"/>
            </a:xfrm>
            <a:prstGeom prst="rect">
              <a:avLst/>
            </a:prstGeom>
            <a:noFill/>
          </p:spPr>
          <p:txBody>
            <a:bodyPr vert="horz" wrap="none" numCol="1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88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dirty="0"/>
                <a:t>業務用洗濯干し場です</a:t>
              </a:r>
              <a:endParaRPr lang="ja-JP" altLang="ja-JP" dirty="0"/>
            </a:p>
          </p:txBody>
        </p:sp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3AE24359-2CD0-8CBF-28FA-73306DD132B5}"/>
                </a:ext>
              </a:extLst>
            </p:cNvPr>
            <p:cNvSpPr txBox="1"/>
            <p:nvPr/>
          </p:nvSpPr>
          <p:spPr>
            <a:xfrm>
              <a:off x="653178" y="2077267"/>
              <a:ext cx="5544423" cy="560516"/>
            </a:xfrm>
            <a:prstGeom prst="rect">
              <a:avLst/>
            </a:prstGeom>
            <a:noFill/>
          </p:spPr>
          <p:txBody>
            <a:bodyPr vert="horz" wrap="none" numCol="1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88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dirty="0">
                  <a:ln w="38100">
                    <a:noFill/>
                  </a:ln>
                </a:rPr>
                <a:t>関係者以外使用出来ません</a:t>
              </a:r>
              <a:endParaRPr lang="ja-JP" altLang="ja-JP" dirty="0">
                <a:ln w="38100">
                  <a:noFill/>
                </a:ln>
              </a:endParaRP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5D2CE08C-BD8A-4FEA-C657-317BA9E27819}"/>
                </a:ext>
              </a:extLst>
            </p:cNvPr>
            <p:cNvGrpSpPr/>
            <p:nvPr/>
          </p:nvGrpSpPr>
          <p:grpSpPr>
            <a:xfrm>
              <a:off x="792488" y="3062791"/>
              <a:ext cx="5405113" cy="6065566"/>
              <a:chOff x="792488" y="3133928"/>
              <a:chExt cx="8351004" cy="3119276"/>
            </a:xfrm>
          </p:grpSpPr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A82D78C2-5A10-0077-75B8-051D0DECF7B3}"/>
                  </a:ext>
                </a:extLst>
              </p:cNvPr>
              <p:cNvSpPr txBox="1"/>
              <p:nvPr/>
            </p:nvSpPr>
            <p:spPr>
              <a:xfrm>
                <a:off x="792488" y="5445389"/>
                <a:ext cx="8351004" cy="807815"/>
              </a:xfrm>
              <a:prstGeom prst="rect">
                <a:avLst/>
              </a:prstGeom>
              <a:noFill/>
            </p:spPr>
            <p:txBody>
              <a:bodyPr vert="horz" wrap="none" rtlCol="0" anchor="b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defRPr sz="21600" b="1" spc="50">
                    <a:ln w="38100">
                      <a:solidFill>
                        <a:schemeClr val="tx1"/>
                      </a:solidFill>
                    </a:ln>
                    <a:solidFill>
                      <a:srgbClr val="FF0000"/>
                    </a:solidFill>
                    <a:effectLst>
                      <a:outerShdw blurRad="12700" dist="63500" dir="19200000" algn="tl" rotWithShape="0">
                        <a:prstClr val="black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defRPr>
                </a:lvl1pPr>
              </a:lstStyle>
              <a:p>
                <a:r>
                  <a:rPr lang="en-US" altLang="ja-JP" sz="8800" kern="10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Meiryo UI" panose="020B0604030504040204" pitchFamily="50" charset="-128"/>
                    <a:ea typeface="Meiryo UI" panose="020B0604030504040204" pitchFamily="50" charset="-128"/>
                    <a:cs typeface="Courier New" panose="02070309020205020404" pitchFamily="49" charset="0"/>
                  </a:rPr>
                  <a:t>This is a commercial laundry area, </a:t>
                </a:r>
              </a:p>
              <a:p>
                <a:r>
                  <a:rPr lang="en-US" altLang="ja-JP" sz="8800" kern="10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Meiryo UI" panose="020B0604030504040204" pitchFamily="50" charset="-128"/>
                    <a:ea typeface="Meiryo UI" panose="020B0604030504040204" pitchFamily="50" charset="-128"/>
                    <a:cs typeface="Courier New" panose="02070309020205020404" pitchFamily="49" charset="0"/>
                  </a:rPr>
                  <a:t>please do not hang laundry</a:t>
                </a:r>
              </a:p>
              <a:p>
                <a:r>
                  <a:rPr lang="en-US" altLang="ja-JP" sz="8800" kern="10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Meiryo UI" panose="020B0604030504040204" pitchFamily="50" charset="-128"/>
                    <a:ea typeface="Meiryo UI" panose="020B0604030504040204" pitchFamily="50" charset="-128"/>
                    <a:cs typeface="Courier New" panose="02070309020205020404" pitchFamily="49" charset="0"/>
                  </a:rPr>
                  <a:t>here unless permitted.</a:t>
                </a:r>
              </a:p>
            </p:txBody>
          </p:sp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072198E1-FC0F-9522-110E-3D4F5B87C1E0}"/>
                  </a:ext>
                </a:extLst>
              </p:cNvPr>
              <p:cNvSpPr txBox="1"/>
              <p:nvPr/>
            </p:nvSpPr>
            <p:spPr>
              <a:xfrm>
                <a:off x="792488" y="4293661"/>
                <a:ext cx="8351004" cy="873209"/>
              </a:xfrm>
              <a:prstGeom prst="rect">
                <a:avLst/>
              </a:prstGeom>
              <a:noFill/>
            </p:spPr>
            <p:txBody>
              <a:bodyPr vert="horz" wrap="none" rtlCol="0" anchor="b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defRPr sz="21600" b="1" spc="50">
                    <a:ln w="38100">
                      <a:solidFill>
                        <a:schemeClr val="tx1"/>
                      </a:solidFill>
                    </a:ln>
                    <a:solidFill>
                      <a:srgbClr val="FF0000"/>
                    </a:solidFill>
                    <a:effectLst>
                      <a:outerShdw blurRad="12700" dist="63500" dir="19200000" algn="tl" rotWithShape="0">
                        <a:prstClr val="black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defRPr>
                </a:lvl1pPr>
              </a:lstStyle>
              <a:p>
                <a:pPr marL="0" marR="0" lvl="0" indent="0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ko-KR" altLang="ja-JP" sz="1600" i="0" u="none" strike="noStrike" cap="none" normalizeH="0" baseline="0" dirty="0">
                    <a:ln>
                      <a:noFill/>
                    </a:ln>
                    <a:solidFill>
                      <a:srgbClr val="1F1F1F"/>
                    </a:solidFill>
                    <a:effectLst/>
                    <a:latin typeface="+mn-ea"/>
                    <a:ea typeface="+mn-ea"/>
                  </a:rPr>
                  <a:t>상업용 세탁건조장입니다</a:t>
                </a:r>
                <a:endParaRPr kumimoji="0" lang="en-US" altLang="ko-KR" sz="1600" i="0" u="none" strike="noStrike" cap="none" normalizeH="0" baseline="0" dirty="0">
                  <a:ln>
                    <a:noFill/>
                  </a:ln>
                  <a:solidFill>
                    <a:srgbClr val="1F1F1F"/>
                  </a:solidFill>
                  <a:effectLst/>
                  <a:latin typeface="+mn-ea"/>
                  <a:ea typeface="+mn-ea"/>
                </a:endParaRPr>
              </a:p>
              <a:p>
                <a:pPr marL="0" marR="0" lvl="0" indent="0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ko-KR" altLang="ja-JP" sz="1600" i="0" u="none" strike="noStrike" cap="none" normalizeH="0" baseline="0" dirty="0">
                    <a:ln>
                      <a:noFill/>
                    </a:ln>
                    <a:solidFill>
                      <a:srgbClr val="1F1F1F"/>
                    </a:solidFill>
                    <a:effectLst/>
                    <a:latin typeface="+mn-ea"/>
                    <a:ea typeface="+mn-ea"/>
                  </a:rPr>
                  <a:t>관계자 이외 세탁을 말리지 마십시오</a:t>
                </a:r>
                <a:r>
                  <a:rPr kumimoji="0" lang="ja-JP" altLang="ja-JP" sz="30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ea"/>
                    <a:ea typeface="+mn-ea"/>
                  </a:rPr>
                  <a:t> </a:t>
                </a:r>
                <a:endParaRPr kumimoji="0" lang="ja-JP" altLang="ja-JP" sz="12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ea"/>
                  <a:ea typeface="+mn-ea"/>
                </a:endParaRPr>
              </a:p>
            </p:txBody>
          </p:sp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14BC3863-A188-D026-6383-A28D1B9F08C8}"/>
                  </a:ext>
                </a:extLst>
              </p:cNvPr>
              <p:cNvSpPr txBox="1"/>
              <p:nvPr/>
            </p:nvSpPr>
            <p:spPr>
              <a:xfrm>
                <a:off x="792488" y="3133928"/>
                <a:ext cx="8351004" cy="873209"/>
              </a:xfrm>
              <a:prstGeom prst="rect">
                <a:avLst/>
              </a:prstGeom>
              <a:noFill/>
            </p:spPr>
            <p:txBody>
              <a:bodyPr vert="horz" wrap="none" rtlCol="0" anchor="b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defRPr sz="21600" b="1" spc="50">
                    <a:ln w="38100">
                      <a:solidFill>
                        <a:schemeClr val="tx1"/>
                      </a:solidFill>
                    </a:ln>
                    <a:solidFill>
                      <a:srgbClr val="FF0000"/>
                    </a:solidFill>
                    <a:effectLst>
                      <a:outerShdw blurRad="12700" dist="63500" dir="19200000" algn="tl" rotWithShape="0">
                        <a:prstClr val="black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defRPr>
                </a:lvl1pPr>
              </a:lstStyle>
              <a:p>
                <a:pPr marL="0" marR="0" lvl="0" indent="0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ja-JP" sz="1600" i="0" u="none" strike="noStrike" cap="none" normalizeH="0" baseline="0" dirty="0">
                    <a:ln>
                      <a:noFill/>
                    </a:ln>
                    <a:solidFill>
                      <a:srgbClr val="1F1F1F"/>
                    </a:solidFill>
                    <a:effectLst/>
                    <a:latin typeface="+mn-ea"/>
                    <a:ea typeface="+mn-ea"/>
                  </a:rPr>
                  <a:t>商业洗衣烘干区 除非您参与其中，</a:t>
                </a:r>
                <a:endParaRPr kumimoji="0" lang="en-US" altLang="zh-CN" sz="1600" i="0" u="none" strike="noStrike" cap="none" normalizeH="0" baseline="0" dirty="0">
                  <a:ln>
                    <a:noFill/>
                  </a:ln>
                  <a:solidFill>
                    <a:srgbClr val="1F1F1F"/>
                  </a:solidFill>
                  <a:effectLst/>
                  <a:latin typeface="+mn-ea"/>
                  <a:ea typeface="+mn-ea"/>
                </a:endParaRPr>
              </a:p>
              <a:p>
                <a:pPr marL="0" marR="0" lvl="0" indent="0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ja-JP" sz="1600" i="0" u="none" strike="noStrike" cap="none" normalizeH="0" baseline="0" dirty="0">
                    <a:ln>
                      <a:noFill/>
                    </a:ln>
                    <a:solidFill>
                      <a:srgbClr val="1F1F1F"/>
                    </a:solidFill>
                    <a:effectLst/>
                    <a:latin typeface="+mn-ea"/>
                    <a:ea typeface="+mn-ea"/>
                  </a:rPr>
                  <a:t>否则请不要晾晒衣物。</a:t>
                </a:r>
                <a:r>
                  <a:rPr kumimoji="0" lang="ja-JP" altLang="ja-JP" sz="30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ea"/>
                    <a:ea typeface="+mn-ea"/>
                  </a:rPr>
                  <a:t> </a:t>
                </a:r>
                <a:endParaRPr kumimoji="0" lang="ja-JP" altLang="ja-JP" sz="12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ea"/>
                  <a:ea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34854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7FC9B761-A4FC-5E8A-877B-EE69502F9D67}"/>
              </a:ext>
            </a:extLst>
          </p:cNvPr>
          <p:cNvGrpSpPr/>
          <p:nvPr/>
        </p:nvGrpSpPr>
        <p:grpSpPr>
          <a:xfrm>
            <a:off x="335126" y="477078"/>
            <a:ext cx="6145188" cy="8969332"/>
            <a:chOff x="617838" y="795131"/>
            <a:chExt cx="5579763" cy="8333226"/>
          </a:xfrm>
        </p:grpSpPr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09E5BFF9-AC6C-CAD3-9B30-2386EBF89642}"/>
                </a:ext>
              </a:extLst>
            </p:cNvPr>
            <p:cNvSpPr txBox="1"/>
            <p:nvPr/>
          </p:nvSpPr>
          <p:spPr>
            <a:xfrm>
              <a:off x="617838" y="795131"/>
              <a:ext cx="5579763" cy="1085691"/>
            </a:xfrm>
            <a:prstGeom prst="rect">
              <a:avLst/>
            </a:prstGeom>
            <a:noFill/>
          </p:spPr>
          <p:txBody>
            <a:bodyPr vert="horz" wrap="none" numCol="1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88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dirty="0">
                  <a:ln w="38100">
                    <a:noFill/>
                  </a:ln>
                  <a:solidFill>
                    <a:srgbClr val="002060"/>
                  </a:solidFill>
                </a:rPr>
                <a:t>業務用洗濯干し場です</a:t>
              </a:r>
              <a:endParaRPr lang="ja-JP" altLang="ja-JP" dirty="0">
                <a:ln w="38100">
                  <a:noFill/>
                </a:ln>
                <a:solidFill>
                  <a:srgbClr val="002060"/>
                </a:solidFill>
              </a:endParaRPr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C37AA019-AC61-0847-86E5-BE9B05C0716B}"/>
                </a:ext>
              </a:extLst>
            </p:cNvPr>
            <p:cNvSpPr txBox="1"/>
            <p:nvPr/>
          </p:nvSpPr>
          <p:spPr>
            <a:xfrm>
              <a:off x="653178" y="2077267"/>
              <a:ext cx="5544423" cy="560516"/>
            </a:xfrm>
            <a:prstGeom prst="rect">
              <a:avLst/>
            </a:prstGeom>
            <a:noFill/>
          </p:spPr>
          <p:txBody>
            <a:bodyPr vert="horz" wrap="none" numCol="1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88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dirty="0">
                  <a:ln w="38100">
                    <a:noFill/>
                  </a:ln>
                </a:rPr>
                <a:t>関係者以外洗濯を干さないで下さい</a:t>
              </a:r>
              <a:endParaRPr lang="ja-JP" altLang="ja-JP" dirty="0">
                <a:ln w="38100">
                  <a:noFill/>
                </a:ln>
              </a:endParaRPr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3A6B6E6D-B222-F617-229C-1C52276D42EC}"/>
                </a:ext>
              </a:extLst>
            </p:cNvPr>
            <p:cNvGrpSpPr/>
            <p:nvPr/>
          </p:nvGrpSpPr>
          <p:grpSpPr>
            <a:xfrm>
              <a:off x="792488" y="3062791"/>
              <a:ext cx="5405113" cy="6065566"/>
              <a:chOff x="792488" y="3133928"/>
              <a:chExt cx="8351004" cy="3119276"/>
            </a:xfrm>
          </p:grpSpPr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45BE78AA-4D6F-398A-29F8-2756545F36B7}"/>
                  </a:ext>
                </a:extLst>
              </p:cNvPr>
              <p:cNvSpPr txBox="1"/>
              <p:nvPr/>
            </p:nvSpPr>
            <p:spPr>
              <a:xfrm>
                <a:off x="792488" y="5445389"/>
                <a:ext cx="8351004" cy="807815"/>
              </a:xfrm>
              <a:prstGeom prst="rect">
                <a:avLst/>
              </a:prstGeom>
              <a:noFill/>
            </p:spPr>
            <p:txBody>
              <a:bodyPr vert="horz" wrap="none" rtlCol="0" anchor="b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defRPr sz="21600" b="1" spc="50">
                    <a:ln w="38100">
                      <a:solidFill>
                        <a:schemeClr val="tx1"/>
                      </a:solidFill>
                    </a:ln>
                    <a:solidFill>
                      <a:srgbClr val="FF0000"/>
                    </a:solidFill>
                    <a:effectLst>
                      <a:outerShdw blurRad="12700" dist="63500" dir="19200000" algn="tl" rotWithShape="0">
                        <a:prstClr val="black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defRPr>
                </a:lvl1pPr>
              </a:lstStyle>
              <a:p>
                <a:r>
                  <a:rPr lang="en-US" altLang="ja-JP" sz="8800" kern="10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Meiryo UI" panose="020B0604030504040204" pitchFamily="50" charset="-128"/>
                    <a:ea typeface="Meiryo UI" panose="020B0604030504040204" pitchFamily="50" charset="-128"/>
                    <a:cs typeface="Courier New" panose="02070309020205020404" pitchFamily="49" charset="0"/>
                  </a:rPr>
                  <a:t>This is a commercial laundry area, </a:t>
                </a:r>
              </a:p>
              <a:p>
                <a:r>
                  <a:rPr lang="en-US" altLang="ja-JP" sz="8800" kern="10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Meiryo UI" panose="020B0604030504040204" pitchFamily="50" charset="-128"/>
                    <a:ea typeface="Meiryo UI" panose="020B0604030504040204" pitchFamily="50" charset="-128"/>
                    <a:cs typeface="Courier New" panose="02070309020205020404" pitchFamily="49" charset="0"/>
                  </a:rPr>
                  <a:t>please do not hang laundry</a:t>
                </a:r>
              </a:p>
              <a:p>
                <a:r>
                  <a:rPr lang="en-US" altLang="ja-JP" sz="8800" kern="10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Meiryo UI" panose="020B0604030504040204" pitchFamily="50" charset="-128"/>
                    <a:ea typeface="Meiryo UI" panose="020B0604030504040204" pitchFamily="50" charset="-128"/>
                    <a:cs typeface="Courier New" panose="02070309020205020404" pitchFamily="49" charset="0"/>
                  </a:rPr>
                  <a:t>here unless permitted.</a:t>
                </a:r>
              </a:p>
            </p:txBody>
          </p:sp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375346BB-AFD8-30B4-A7F5-BAC92D90BF70}"/>
                  </a:ext>
                </a:extLst>
              </p:cNvPr>
              <p:cNvSpPr txBox="1"/>
              <p:nvPr/>
            </p:nvSpPr>
            <p:spPr>
              <a:xfrm>
                <a:off x="792488" y="4293661"/>
                <a:ext cx="8351004" cy="873209"/>
              </a:xfrm>
              <a:prstGeom prst="rect">
                <a:avLst/>
              </a:prstGeom>
              <a:noFill/>
            </p:spPr>
            <p:txBody>
              <a:bodyPr vert="horz" wrap="none" rtlCol="0" anchor="b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defRPr sz="21600" b="1" spc="50">
                    <a:ln w="38100">
                      <a:solidFill>
                        <a:schemeClr val="tx1"/>
                      </a:solidFill>
                    </a:ln>
                    <a:solidFill>
                      <a:srgbClr val="FF0000"/>
                    </a:solidFill>
                    <a:effectLst>
                      <a:outerShdw blurRad="12700" dist="63500" dir="19200000" algn="tl" rotWithShape="0">
                        <a:prstClr val="black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defRPr>
                </a:lvl1pPr>
              </a:lstStyle>
              <a:p>
                <a:pPr marL="0" marR="0" lvl="0" indent="0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ko-KR" altLang="ja-JP" sz="1600" i="0" u="none" strike="noStrike" cap="none" normalizeH="0" baseline="0" dirty="0">
                    <a:ln>
                      <a:noFill/>
                    </a:ln>
                    <a:solidFill>
                      <a:srgbClr val="1F1F1F"/>
                    </a:solidFill>
                    <a:effectLst/>
                    <a:latin typeface="+mn-ea"/>
                    <a:ea typeface="+mn-ea"/>
                  </a:rPr>
                  <a:t>상업용 세탁건조장입니다</a:t>
                </a:r>
                <a:endParaRPr kumimoji="0" lang="en-US" altLang="ko-KR" sz="1600" i="0" u="none" strike="noStrike" cap="none" normalizeH="0" baseline="0" dirty="0">
                  <a:ln>
                    <a:noFill/>
                  </a:ln>
                  <a:solidFill>
                    <a:srgbClr val="1F1F1F"/>
                  </a:solidFill>
                  <a:effectLst/>
                  <a:latin typeface="+mn-ea"/>
                  <a:ea typeface="+mn-ea"/>
                </a:endParaRPr>
              </a:p>
              <a:p>
                <a:pPr marL="0" marR="0" lvl="0" indent="0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ko-KR" altLang="ja-JP" sz="1600" i="0" u="none" strike="noStrike" cap="none" normalizeH="0" baseline="0" dirty="0">
                    <a:ln>
                      <a:noFill/>
                    </a:ln>
                    <a:solidFill>
                      <a:srgbClr val="1F1F1F"/>
                    </a:solidFill>
                    <a:effectLst/>
                    <a:latin typeface="+mn-ea"/>
                    <a:ea typeface="+mn-ea"/>
                  </a:rPr>
                  <a:t>관계자 이외 세탁을 말리지 마십시오</a:t>
                </a:r>
                <a:r>
                  <a:rPr kumimoji="0" lang="ja-JP" altLang="ja-JP" sz="30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ea"/>
                    <a:ea typeface="+mn-ea"/>
                  </a:rPr>
                  <a:t> </a:t>
                </a:r>
                <a:endParaRPr kumimoji="0" lang="ja-JP" altLang="ja-JP" sz="12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ea"/>
                  <a:ea typeface="+mn-ea"/>
                </a:endParaRPr>
              </a:p>
            </p:txBody>
          </p:sp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9142D7BA-7177-F928-BDE7-6F887A3580E6}"/>
                  </a:ext>
                </a:extLst>
              </p:cNvPr>
              <p:cNvSpPr txBox="1"/>
              <p:nvPr/>
            </p:nvSpPr>
            <p:spPr>
              <a:xfrm>
                <a:off x="792488" y="3133928"/>
                <a:ext cx="8351004" cy="873209"/>
              </a:xfrm>
              <a:prstGeom prst="rect">
                <a:avLst/>
              </a:prstGeom>
              <a:noFill/>
            </p:spPr>
            <p:txBody>
              <a:bodyPr vert="horz" wrap="none" rtlCol="0" anchor="b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defRPr sz="21600" b="1" spc="50">
                    <a:ln w="38100">
                      <a:solidFill>
                        <a:schemeClr val="tx1"/>
                      </a:solidFill>
                    </a:ln>
                    <a:solidFill>
                      <a:srgbClr val="FF0000"/>
                    </a:solidFill>
                    <a:effectLst>
                      <a:outerShdw blurRad="12700" dist="63500" dir="19200000" algn="tl" rotWithShape="0">
                        <a:prstClr val="black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defRPr>
                </a:lvl1pPr>
              </a:lstStyle>
              <a:p>
                <a:pPr marL="0" marR="0" lvl="0" indent="0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ja-JP" sz="1600" i="0" u="none" strike="noStrike" cap="none" normalizeH="0" baseline="0" dirty="0">
                    <a:ln>
                      <a:noFill/>
                    </a:ln>
                    <a:solidFill>
                      <a:srgbClr val="1F1F1F"/>
                    </a:solidFill>
                    <a:effectLst/>
                    <a:latin typeface="+mn-ea"/>
                    <a:ea typeface="+mn-ea"/>
                  </a:rPr>
                  <a:t>商业洗衣烘干区 除非您参与其中，</a:t>
                </a:r>
                <a:endParaRPr kumimoji="0" lang="en-US" altLang="zh-CN" sz="1600" i="0" u="none" strike="noStrike" cap="none" normalizeH="0" baseline="0" dirty="0">
                  <a:ln>
                    <a:noFill/>
                  </a:ln>
                  <a:solidFill>
                    <a:srgbClr val="1F1F1F"/>
                  </a:solidFill>
                  <a:effectLst/>
                  <a:latin typeface="+mn-ea"/>
                  <a:ea typeface="+mn-ea"/>
                </a:endParaRPr>
              </a:p>
              <a:p>
                <a:pPr marL="0" marR="0" lvl="0" indent="0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ja-JP" sz="1600" i="0" u="none" strike="noStrike" cap="none" normalizeH="0" baseline="0" dirty="0">
                    <a:ln>
                      <a:noFill/>
                    </a:ln>
                    <a:solidFill>
                      <a:srgbClr val="1F1F1F"/>
                    </a:solidFill>
                    <a:effectLst/>
                    <a:latin typeface="+mn-ea"/>
                    <a:ea typeface="+mn-ea"/>
                  </a:rPr>
                  <a:t>否则请不要晾晒衣物。</a:t>
                </a:r>
                <a:r>
                  <a:rPr kumimoji="0" lang="ja-JP" altLang="ja-JP" sz="30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ea"/>
                    <a:ea typeface="+mn-ea"/>
                  </a:rPr>
                  <a:t> </a:t>
                </a:r>
                <a:endParaRPr kumimoji="0" lang="ja-JP" altLang="ja-JP" sz="12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ea"/>
                  <a:ea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811752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D82EB8-3475-5A08-34A8-8D24B446CC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838D8C4B-C694-63F0-DDD9-B338A3D94ADB}"/>
              </a:ext>
            </a:extLst>
          </p:cNvPr>
          <p:cNvGrpSpPr/>
          <p:nvPr/>
        </p:nvGrpSpPr>
        <p:grpSpPr>
          <a:xfrm>
            <a:off x="527474" y="5158377"/>
            <a:ext cx="5952840" cy="4387424"/>
            <a:chOff x="792488" y="3199468"/>
            <a:chExt cx="8351004" cy="3119275"/>
          </a:xfrm>
        </p:grpSpPr>
        <p:sp>
          <p:nvSpPr>
            <p:cNvPr id="64" name="テキスト ボックス 63">
              <a:extLst>
                <a:ext uri="{FF2B5EF4-FFF2-40B4-BE49-F238E27FC236}">
                  <a16:creationId xmlns:a16="http://schemas.microsoft.com/office/drawing/2014/main" id="{4EFD892D-D14D-FA83-AF30-6B2862FCA150}"/>
                </a:ext>
              </a:extLst>
            </p:cNvPr>
            <p:cNvSpPr txBox="1"/>
            <p:nvPr/>
          </p:nvSpPr>
          <p:spPr>
            <a:xfrm>
              <a:off x="792488" y="5510928"/>
              <a:ext cx="8351004" cy="807815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en-US" altLang="ja-JP" sz="8800" kern="100" dirty="0">
                  <a:ln w="38100">
                    <a:noFill/>
                  </a:ln>
                  <a:solidFill>
                    <a:srgbClr val="00206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Courier New" panose="02070309020205020404" pitchFamily="49" charset="0"/>
                </a:rPr>
                <a:t>This is a commercial laundry area, </a:t>
              </a:r>
            </a:p>
            <a:p>
              <a:r>
                <a:rPr lang="en-US" altLang="ja-JP" sz="8800" kern="100" dirty="0">
                  <a:ln w="38100">
                    <a:noFill/>
                  </a:ln>
                  <a:solidFill>
                    <a:srgbClr val="00206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Courier New" panose="02070309020205020404" pitchFamily="49" charset="0"/>
                </a:rPr>
                <a:t>please do not hang </a:t>
              </a:r>
              <a:r>
                <a:rPr lang="en-US" altLang="ja-JP" sz="8800" kern="100" dirty="0" err="1">
                  <a:ln w="38100">
                    <a:noFill/>
                  </a:ln>
                  <a:solidFill>
                    <a:srgbClr val="00206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Courier New" panose="02070309020205020404" pitchFamily="49" charset="0"/>
                </a:rPr>
                <a:t>laundryhere</a:t>
              </a:r>
              <a:r>
                <a:rPr lang="en-US" altLang="ja-JP" sz="8800" kern="100" dirty="0">
                  <a:ln w="38100">
                    <a:noFill/>
                  </a:ln>
                  <a:solidFill>
                    <a:srgbClr val="00206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Courier New" panose="02070309020205020404" pitchFamily="49" charset="0"/>
                </a:rPr>
                <a:t> unless permitted.</a:t>
              </a:r>
              <a:endParaRPr lang="ja-JP" altLang="ja-JP" sz="8800" kern="100" dirty="0">
                <a:ln w="38100">
                  <a:noFill/>
                </a:ln>
                <a:solidFill>
                  <a:srgbClr val="00206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endParaRPr>
            </a:p>
          </p:txBody>
        </p:sp>
        <p:sp>
          <p:nvSpPr>
            <p:cNvPr id="65" name="テキスト ボックス 64">
              <a:extLst>
                <a:ext uri="{FF2B5EF4-FFF2-40B4-BE49-F238E27FC236}">
                  <a16:creationId xmlns:a16="http://schemas.microsoft.com/office/drawing/2014/main" id="{890FE48C-41F3-5C7B-94DD-216E1E766F1B}"/>
                </a:ext>
              </a:extLst>
            </p:cNvPr>
            <p:cNvSpPr txBox="1"/>
            <p:nvPr/>
          </p:nvSpPr>
          <p:spPr>
            <a:xfrm>
              <a:off x="792488" y="4359200"/>
              <a:ext cx="8351004" cy="873209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ja-JP" sz="1600" i="0" u="none" strike="noStrike" cap="none" normalizeH="0" baseline="0" dirty="0">
                  <a:ln>
                    <a:noFill/>
                  </a:ln>
                  <a:solidFill>
                    <a:srgbClr val="1F1F1F"/>
                  </a:solidFill>
                  <a:effectLst/>
                  <a:latin typeface="+mn-ea"/>
                  <a:ea typeface="+mn-ea"/>
                </a:rPr>
                <a:t>상업용 세탁건조장입니다</a:t>
              </a:r>
              <a:endParaRPr kumimoji="0" lang="en-US" altLang="ko-KR" sz="1600" i="0" u="none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  <a:latin typeface="+mn-ea"/>
                <a:ea typeface="+mn-ea"/>
              </a:endParaRP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ja-JP" sz="1600" i="0" u="none" strike="noStrike" cap="none" normalizeH="0" baseline="0" dirty="0">
                  <a:ln>
                    <a:noFill/>
                  </a:ln>
                  <a:solidFill>
                    <a:srgbClr val="1F1F1F"/>
                  </a:solidFill>
                  <a:effectLst/>
                  <a:latin typeface="+mn-ea"/>
                  <a:ea typeface="+mn-ea"/>
                </a:rPr>
                <a:t>관계자 이외 세탁을 말리지 마십시오</a:t>
              </a:r>
              <a:r>
                <a:rPr kumimoji="0" lang="ja-JP" altLang="ja-JP" sz="3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ea"/>
                  <a:ea typeface="+mn-ea"/>
                </a:rPr>
                <a:t> </a:t>
              </a:r>
              <a:endParaRPr kumimoji="0" lang="ja-JP" altLang="ja-JP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</a:endParaRPr>
            </a:p>
          </p:txBody>
        </p:sp>
        <p:sp>
          <p:nvSpPr>
            <p:cNvPr id="66" name="テキスト ボックス 65">
              <a:extLst>
                <a:ext uri="{FF2B5EF4-FFF2-40B4-BE49-F238E27FC236}">
                  <a16:creationId xmlns:a16="http://schemas.microsoft.com/office/drawing/2014/main" id="{B8A6166D-184A-0CA3-A2F6-078B9B216EA0}"/>
                </a:ext>
              </a:extLst>
            </p:cNvPr>
            <p:cNvSpPr txBox="1"/>
            <p:nvPr/>
          </p:nvSpPr>
          <p:spPr>
            <a:xfrm>
              <a:off x="792488" y="3199468"/>
              <a:ext cx="8351004" cy="873209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ja-JP" sz="1600" i="0" u="none" strike="noStrike" cap="none" normalizeH="0" baseline="0" dirty="0">
                  <a:ln>
                    <a:noFill/>
                  </a:ln>
                  <a:solidFill>
                    <a:srgbClr val="002060"/>
                  </a:solidFill>
                  <a:effectLst/>
                  <a:latin typeface="+mn-ea"/>
                  <a:ea typeface="+mn-ea"/>
                </a:rPr>
                <a:t>商业洗衣烘干区 除非您参与其中，</a:t>
              </a:r>
              <a:endParaRPr kumimoji="0" lang="en-US" altLang="zh-CN" sz="16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+mn-ea"/>
                <a:ea typeface="+mn-ea"/>
              </a:endParaRP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ja-JP" sz="1600" i="0" u="none" strike="noStrike" cap="none" normalizeH="0" baseline="0" dirty="0">
                  <a:ln>
                    <a:noFill/>
                  </a:ln>
                  <a:solidFill>
                    <a:srgbClr val="002060"/>
                  </a:solidFill>
                  <a:effectLst/>
                  <a:latin typeface="+mn-ea"/>
                  <a:ea typeface="+mn-ea"/>
                </a:rPr>
                <a:t>否则请不要晾晒衣物。</a:t>
              </a:r>
              <a:r>
                <a:rPr kumimoji="0" lang="ja-JP" altLang="ja-JP" sz="300" i="0" u="none" strike="noStrike" cap="none" normalizeH="0" baseline="0" dirty="0">
                  <a:ln>
                    <a:noFill/>
                  </a:ln>
                  <a:solidFill>
                    <a:srgbClr val="002060"/>
                  </a:solidFill>
                  <a:effectLst/>
                  <a:latin typeface="+mn-ea"/>
                  <a:ea typeface="+mn-ea"/>
                </a:rPr>
                <a:t> </a:t>
              </a:r>
              <a:endParaRPr kumimoji="0" lang="ja-JP" altLang="ja-JP" sz="12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+mn-ea"/>
                <a:ea typeface="+mn-ea"/>
              </a:endParaRPr>
            </a:p>
          </p:txBody>
        </p:sp>
      </p:grp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BF2DD3EF-1C9A-AFF3-8735-59F862B085A5}"/>
              </a:ext>
            </a:extLst>
          </p:cNvPr>
          <p:cNvSpPr txBox="1"/>
          <p:nvPr/>
        </p:nvSpPr>
        <p:spPr>
          <a:xfrm>
            <a:off x="335126" y="422977"/>
            <a:ext cx="6145188" cy="846706"/>
          </a:xfrm>
          <a:prstGeom prst="rect">
            <a:avLst/>
          </a:prstGeom>
          <a:noFill/>
        </p:spPr>
        <p:txBody>
          <a:bodyPr vert="horz" wrap="none" numCol="1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88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38100">
                  <a:noFill/>
                </a:ln>
              </a:rPr>
              <a:t>業務用洗濯干し場です</a:t>
            </a:r>
            <a:endParaRPr lang="ja-JP" altLang="ja-JP" dirty="0">
              <a:ln w="38100">
                <a:noFill/>
              </a:ln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90AAF13E-3CFF-5166-97D6-B2900906345E}"/>
              </a:ext>
            </a:extLst>
          </p:cNvPr>
          <p:cNvSpPr txBox="1"/>
          <p:nvPr/>
        </p:nvSpPr>
        <p:spPr>
          <a:xfrm>
            <a:off x="374047" y="1422886"/>
            <a:ext cx="6106267" cy="437134"/>
          </a:xfrm>
          <a:prstGeom prst="rect">
            <a:avLst/>
          </a:prstGeom>
          <a:noFill/>
        </p:spPr>
        <p:txBody>
          <a:bodyPr vert="horz" wrap="none" numCol="1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88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38100">
                  <a:noFill/>
                </a:ln>
              </a:rPr>
              <a:t>関係者以外洗濯を干さないで下さい</a:t>
            </a:r>
            <a:endParaRPr lang="ja-JP" altLang="ja-JP" dirty="0">
              <a:ln w="38100">
                <a:noFill/>
              </a:ln>
            </a:endParaRPr>
          </a:p>
        </p:txBody>
      </p: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51C7E4AC-300E-69F6-4108-E66F5AB40A4C}"/>
              </a:ext>
            </a:extLst>
          </p:cNvPr>
          <p:cNvGrpSpPr/>
          <p:nvPr/>
        </p:nvGrpSpPr>
        <p:grpSpPr>
          <a:xfrm>
            <a:off x="2036081" y="2160495"/>
            <a:ext cx="2743278" cy="2685502"/>
            <a:chOff x="5749904" y="1281581"/>
            <a:chExt cx="2152696" cy="2107358"/>
          </a:xfrm>
        </p:grpSpPr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9D516798-8B89-D8EF-A872-929DBBC32772}"/>
                </a:ext>
              </a:extLst>
            </p:cNvPr>
            <p:cNvGrpSpPr/>
            <p:nvPr/>
          </p:nvGrpSpPr>
          <p:grpSpPr>
            <a:xfrm>
              <a:off x="5749904" y="1281581"/>
              <a:ext cx="2152696" cy="2107057"/>
              <a:chOff x="184116" y="4050829"/>
              <a:chExt cx="3017520" cy="2953546"/>
            </a:xfrm>
          </p:grpSpPr>
          <p:sp>
            <p:nvSpPr>
              <p:cNvPr id="50" name="四角形: 角を丸くする 49">
                <a:extLst>
                  <a:ext uri="{FF2B5EF4-FFF2-40B4-BE49-F238E27FC236}">
                    <a16:creationId xmlns:a16="http://schemas.microsoft.com/office/drawing/2014/main" id="{3AAE6FF0-C87F-D219-B47B-A7ADB356384B}"/>
                  </a:ext>
                </a:extLst>
              </p:cNvPr>
              <p:cNvSpPr/>
              <p:nvPr/>
            </p:nvSpPr>
            <p:spPr bwMode="auto">
              <a:xfrm>
                <a:off x="275243" y="4138083"/>
                <a:ext cx="2835266" cy="2779038"/>
              </a:xfrm>
              <a:prstGeom prst="roundRect">
                <a:avLst>
                  <a:gd name="adj" fmla="val 6174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827DD52D-6BB5-1E55-92F9-B845C8CDE1BA}"/>
                  </a:ext>
                </a:extLst>
              </p:cNvPr>
              <p:cNvSpPr/>
              <p:nvPr/>
            </p:nvSpPr>
            <p:spPr bwMode="auto">
              <a:xfrm>
                <a:off x="184116" y="4050829"/>
                <a:ext cx="3017520" cy="2953546"/>
              </a:xfrm>
              <a:custGeom>
                <a:avLst/>
                <a:gdLst>
                  <a:gd name="connsiteX0" fmla="*/ 224994 w 3461300"/>
                  <a:gd name="connsiteY0" fmla="*/ 392485 h 3387921"/>
                  <a:gd name="connsiteX1" fmla="*/ 224994 w 3461300"/>
                  <a:gd name="connsiteY1" fmla="*/ 3068279 h 3387921"/>
                  <a:gd name="connsiteX2" fmla="*/ 324412 w 3461300"/>
                  <a:gd name="connsiteY2" fmla="*/ 3167697 h 3387921"/>
                  <a:gd name="connsiteX3" fmla="*/ 3000206 w 3461300"/>
                  <a:gd name="connsiteY3" fmla="*/ 3167697 h 3387921"/>
                  <a:gd name="connsiteX4" fmla="*/ 403550 w 3461300"/>
                  <a:gd name="connsiteY4" fmla="*/ 220225 h 3387921"/>
                  <a:gd name="connsiteX5" fmla="*/ 3236306 w 3461300"/>
                  <a:gd name="connsiteY5" fmla="*/ 3052981 h 3387921"/>
                  <a:gd name="connsiteX6" fmla="*/ 3236306 w 3461300"/>
                  <a:gd name="connsiteY6" fmla="*/ 319643 h 3387921"/>
                  <a:gd name="connsiteX7" fmla="*/ 3136888 w 3461300"/>
                  <a:gd name="connsiteY7" fmla="*/ 220225 h 3387921"/>
                  <a:gd name="connsiteX8" fmla="*/ 267544 w 3461300"/>
                  <a:gd name="connsiteY8" fmla="*/ 0 h 3387921"/>
                  <a:gd name="connsiteX9" fmla="*/ 3193756 w 3461300"/>
                  <a:gd name="connsiteY9" fmla="*/ 0 h 3387921"/>
                  <a:gd name="connsiteX10" fmla="*/ 3461300 w 3461300"/>
                  <a:gd name="connsiteY10" fmla="*/ 267544 h 3387921"/>
                  <a:gd name="connsiteX11" fmla="*/ 3461300 w 3461300"/>
                  <a:gd name="connsiteY11" fmla="*/ 3120377 h 3387921"/>
                  <a:gd name="connsiteX12" fmla="*/ 3193756 w 3461300"/>
                  <a:gd name="connsiteY12" fmla="*/ 3387921 h 3387921"/>
                  <a:gd name="connsiteX13" fmla="*/ 267544 w 3461300"/>
                  <a:gd name="connsiteY13" fmla="*/ 3387921 h 3387921"/>
                  <a:gd name="connsiteX14" fmla="*/ 0 w 3461300"/>
                  <a:gd name="connsiteY14" fmla="*/ 3120377 h 3387921"/>
                  <a:gd name="connsiteX15" fmla="*/ 0 w 3461300"/>
                  <a:gd name="connsiteY15" fmla="*/ 267544 h 3387921"/>
                  <a:gd name="connsiteX16" fmla="*/ 267544 w 3461300"/>
                  <a:gd name="connsiteY16" fmla="*/ 0 h 3387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461300" h="3387921">
                    <a:moveTo>
                      <a:pt x="224994" y="392485"/>
                    </a:moveTo>
                    <a:lnTo>
                      <a:pt x="224994" y="3068279"/>
                    </a:lnTo>
                    <a:cubicBezTo>
                      <a:pt x="224994" y="3123186"/>
                      <a:pt x="269505" y="3167697"/>
                      <a:pt x="324412" y="3167697"/>
                    </a:cubicBezTo>
                    <a:lnTo>
                      <a:pt x="3000206" y="3167697"/>
                    </a:lnTo>
                    <a:close/>
                    <a:moveTo>
                      <a:pt x="403550" y="220225"/>
                    </a:moveTo>
                    <a:lnTo>
                      <a:pt x="3236306" y="3052981"/>
                    </a:lnTo>
                    <a:lnTo>
                      <a:pt x="3236306" y="319643"/>
                    </a:lnTo>
                    <a:cubicBezTo>
                      <a:pt x="3236306" y="264736"/>
                      <a:pt x="3191795" y="220225"/>
                      <a:pt x="3136888" y="220225"/>
                    </a:cubicBezTo>
                    <a:close/>
                    <a:moveTo>
                      <a:pt x="267544" y="0"/>
                    </a:moveTo>
                    <a:lnTo>
                      <a:pt x="3193756" y="0"/>
                    </a:lnTo>
                    <a:cubicBezTo>
                      <a:pt x="3341516" y="0"/>
                      <a:pt x="3461300" y="119784"/>
                      <a:pt x="3461300" y="267544"/>
                    </a:cubicBezTo>
                    <a:lnTo>
                      <a:pt x="3461300" y="3120377"/>
                    </a:lnTo>
                    <a:cubicBezTo>
                      <a:pt x="3461300" y="3268137"/>
                      <a:pt x="3341516" y="3387921"/>
                      <a:pt x="3193756" y="3387921"/>
                    </a:cubicBezTo>
                    <a:lnTo>
                      <a:pt x="267544" y="3387921"/>
                    </a:lnTo>
                    <a:cubicBezTo>
                      <a:pt x="119784" y="3387921"/>
                      <a:pt x="0" y="3268137"/>
                      <a:pt x="0" y="3120377"/>
                    </a:cubicBezTo>
                    <a:lnTo>
                      <a:pt x="0" y="267544"/>
                    </a:lnTo>
                    <a:cubicBezTo>
                      <a:pt x="0" y="119784"/>
                      <a:pt x="119784" y="0"/>
                      <a:pt x="2675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1F91E13-DFEB-8914-D212-806515678516}"/>
                </a:ext>
              </a:extLst>
            </p:cNvPr>
            <p:cNvSpPr/>
            <p:nvPr/>
          </p:nvSpPr>
          <p:spPr>
            <a:xfrm>
              <a:off x="5894161" y="1859757"/>
              <a:ext cx="1868714" cy="1190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D5209D7D-B3B0-89C2-4123-40AFAF54747D}"/>
                </a:ext>
              </a:extLst>
            </p:cNvPr>
            <p:cNvSpPr/>
            <p:nvPr/>
          </p:nvSpPr>
          <p:spPr>
            <a:xfrm>
              <a:off x="6072039" y="1821344"/>
              <a:ext cx="1470698" cy="1070960"/>
            </a:xfrm>
            <a:custGeom>
              <a:avLst/>
              <a:gdLst>
                <a:gd name="connsiteX0" fmla="*/ 0 w 2038349"/>
                <a:gd name="connsiteY0" fmla="*/ 0 h 1484323"/>
                <a:gd name="connsiteX1" fmla="*/ 650160 w 2038349"/>
                <a:gd name="connsiteY1" fmla="*/ 0 h 1484323"/>
                <a:gd name="connsiteX2" fmla="*/ 662357 w 2038349"/>
                <a:gd name="connsiteY2" fmla="*/ 19763 h 1484323"/>
                <a:gd name="connsiteX3" fmla="*/ 1019174 w 2038349"/>
                <a:gd name="connsiteY3" fmla="*/ 138716 h 1484323"/>
                <a:gd name="connsiteX4" fmla="*/ 1375991 w 2038349"/>
                <a:gd name="connsiteY4" fmla="*/ 19763 h 1484323"/>
                <a:gd name="connsiteX5" fmla="*/ 1388189 w 2038349"/>
                <a:gd name="connsiteY5" fmla="*/ 0 h 1484323"/>
                <a:gd name="connsiteX6" fmla="*/ 2038349 w 2038349"/>
                <a:gd name="connsiteY6" fmla="*/ 0 h 1484323"/>
                <a:gd name="connsiteX7" fmla="*/ 2038349 w 2038349"/>
                <a:gd name="connsiteY7" fmla="*/ 411564 h 1484323"/>
                <a:gd name="connsiteX8" fmla="*/ 1634292 w 2038349"/>
                <a:gd name="connsiteY8" fmla="*/ 411564 h 1484323"/>
                <a:gd name="connsiteX9" fmla="*/ 1642225 w 2038349"/>
                <a:gd name="connsiteY9" fmla="*/ 474646 h 1484323"/>
                <a:gd name="connsiteX10" fmla="*/ 1571691 w 2038349"/>
                <a:gd name="connsiteY10" fmla="*/ 1484323 h 1484323"/>
                <a:gd name="connsiteX11" fmla="*/ 327134 w 2038349"/>
                <a:gd name="connsiteY11" fmla="*/ 1484323 h 1484323"/>
                <a:gd name="connsiteX12" fmla="*/ 397668 w 2038349"/>
                <a:gd name="connsiteY12" fmla="*/ 474646 h 1484323"/>
                <a:gd name="connsiteX13" fmla="*/ 389736 w 2038349"/>
                <a:gd name="connsiteY13" fmla="*/ 411564 h 1484323"/>
                <a:gd name="connsiteX14" fmla="*/ 0 w 2038349"/>
                <a:gd name="connsiteY14" fmla="*/ 411564 h 1484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38349" h="1484323">
                  <a:moveTo>
                    <a:pt x="0" y="0"/>
                  </a:moveTo>
                  <a:lnTo>
                    <a:pt x="650160" y="0"/>
                  </a:lnTo>
                  <a:lnTo>
                    <a:pt x="662357" y="19763"/>
                  </a:lnTo>
                  <a:cubicBezTo>
                    <a:pt x="721145" y="89667"/>
                    <a:pt x="858770" y="138716"/>
                    <a:pt x="1019174" y="138716"/>
                  </a:cubicBezTo>
                  <a:cubicBezTo>
                    <a:pt x="1179578" y="138716"/>
                    <a:pt x="1317204" y="89667"/>
                    <a:pt x="1375991" y="19763"/>
                  </a:cubicBezTo>
                  <a:lnTo>
                    <a:pt x="1388189" y="0"/>
                  </a:lnTo>
                  <a:lnTo>
                    <a:pt x="2038349" y="0"/>
                  </a:lnTo>
                  <a:lnTo>
                    <a:pt x="2038349" y="411564"/>
                  </a:lnTo>
                  <a:lnTo>
                    <a:pt x="1634292" y="411564"/>
                  </a:lnTo>
                  <a:lnTo>
                    <a:pt x="1642225" y="474646"/>
                  </a:lnTo>
                  <a:cubicBezTo>
                    <a:pt x="1659466" y="811205"/>
                    <a:pt x="1371062" y="1147764"/>
                    <a:pt x="1571691" y="1484323"/>
                  </a:cubicBezTo>
                  <a:lnTo>
                    <a:pt x="327134" y="1484323"/>
                  </a:lnTo>
                  <a:cubicBezTo>
                    <a:pt x="126505" y="1147764"/>
                    <a:pt x="414910" y="811205"/>
                    <a:pt x="397668" y="474646"/>
                  </a:cubicBezTo>
                  <a:lnTo>
                    <a:pt x="389736" y="411564"/>
                  </a:lnTo>
                  <a:lnTo>
                    <a:pt x="0" y="411564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0D2FDA10-47F9-8A8C-12B9-4FFB027732DB}"/>
                </a:ext>
              </a:extLst>
            </p:cNvPr>
            <p:cNvSpPr/>
            <p:nvPr/>
          </p:nvSpPr>
          <p:spPr bwMode="auto">
            <a:xfrm>
              <a:off x="5749904" y="1281882"/>
              <a:ext cx="2152696" cy="2107057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07748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99456004-D9AD-16E4-810D-5A3A9B13731E}"/>
              </a:ext>
            </a:extLst>
          </p:cNvPr>
          <p:cNvSpPr/>
          <p:nvPr/>
        </p:nvSpPr>
        <p:spPr>
          <a:xfrm>
            <a:off x="131881" y="166253"/>
            <a:ext cx="6608272" cy="243779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3C3A6C64-BF78-AA12-655F-7FBD0CB783C0}"/>
              </a:ext>
            </a:extLst>
          </p:cNvPr>
          <p:cNvGrpSpPr/>
          <p:nvPr/>
        </p:nvGrpSpPr>
        <p:grpSpPr>
          <a:xfrm>
            <a:off x="335126" y="2947516"/>
            <a:ext cx="6145188" cy="6598285"/>
            <a:chOff x="617838" y="795131"/>
            <a:chExt cx="5579763" cy="8460670"/>
          </a:xfrm>
        </p:grpSpPr>
        <p:sp>
          <p:nvSpPr>
            <p:cNvPr id="61" name="テキスト ボックス 60">
              <a:extLst>
                <a:ext uri="{FF2B5EF4-FFF2-40B4-BE49-F238E27FC236}">
                  <a16:creationId xmlns:a16="http://schemas.microsoft.com/office/drawing/2014/main" id="{9376F633-EF99-F9CC-D88A-CF7E366870AE}"/>
                </a:ext>
              </a:extLst>
            </p:cNvPr>
            <p:cNvSpPr txBox="1"/>
            <p:nvPr/>
          </p:nvSpPr>
          <p:spPr>
            <a:xfrm>
              <a:off x="617838" y="795131"/>
              <a:ext cx="5579763" cy="1085691"/>
            </a:xfrm>
            <a:prstGeom prst="rect">
              <a:avLst/>
            </a:prstGeom>
            <a:noFill/>
          </p:spPr>
          <p:txBody>
            <a:bodyPr vert="horz" wrap="none" numCol="1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88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dirty="0">
                  <a:ln w="38100">
                    <a:noFill/>
                  </a:ln>
                  <a:solidFill>
                    <a:srgbClr val="002060"/>
                  </a:solidFill>
                </a:rPr>
                <a:t>業務用洗濯干し場です</a:t>
              </a:r>
              <a:endParaRPr lang="ja-JP" altLang="ja-JP" dirty="0">
                <a:ln w="38100">
                  <a:noFill/>
                </a:ln>
                <a:solidFill>
                  <a:srgbClr val="002060"/>
                </a:solidFill>
              </a:endParaRPr>
            </a:p>
          </p:txBody>
        </p:sp>
        <p:sp>
          <p:nvSpPr>
            <p:cNvPr id="62" name="テキスト ボックス 61">
              <a:extLst>
                <a:ext uri="{FF2B5EF4-FFF2-40B4-BE49-F238E27FC236}">
                  <a16:creationId xmlns:a16="http://schemas.microsoft.com/office/drawing/2014/main" id="{9298226C-15DA-F06D-5F35-FB3D737A8B94}"/>
                </a:ext>
              </a:extLst>
            </p:cNvPr>
            <p:cNvSpPr txBox="1"/>
            <p:nvPr/>
          </p:nvSpPr>
          <p:spPr>
            <a:xfrm>
              <a:off x="653178" y="2077267"/>
              <a:ext cx="5544423" cy="560516"/>
            </a:xfrm>
            <a:prstGeom prst="rect">
              <a:avLst/>
            </a:prstGeom>
            <a:noFill/>
          </p:spPr>
          <p:txBody>
            <a:bodyPr vert="horz" wrap="none" numCol="1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88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dirty="0">
                  <a:ln w="38100">
                    <a:noFill/>
                  </a:ln>
                </a:rPr>
                <a:t>関係者以外洗濯を干さないで下さい</a:t>
              </a:r>
              <a:endParaRPr lang="ja-JP" altLang="ja-JP" dirty="0">
                <a:ln w="38100">
                  <a:noFill/>
                </a:ln>
              </a:endParaRPr>
            </a:p>
          </p:txBody>
        </p: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422BB50C-8416-64D7-3E07-464585E1A3D4}"/>
                </a:ext>
              </a:extLst>
            </p:cNvPr>
            <p:cNvGrpSpPr/>
            <p:nvPr/>
          </p:nvGrpSpPr>
          <p:grpSpPr>
            <a:xfrm>
              <a:off x="792488" y="3190237"/>
              <a:ext cx="5405113" cy="6065564"/>
              <a:chOff x="792488" y="3199468"/>
              <a:chExt cx="8351004" cy="3119275"/>
            </a:xfrm>
          </p:grpSpPr>
          <p:sp>
            <p:nvSpPr>
              <p:cNvPr id="64" name="テキスト ボックス 63">
                <a:extLst>
                  <a:ext uri="{FF2B5EF4-FFF2-40B4-BE49-F238E27FC236}">
                    <a16:creationId xmlns:a16="http://schemas.microsoft.com/office/drawing/2014/main" id="{66796A87-E38A-F262-1F48-D6ED6CA6E54C}"/>
                  </a:ext>
                </a:extLst>
              </p:cNvPr>
              <p:cNvSpPr txBox="1"/>
              <p:nvPr/>
            </p:nvSpPr>
            <p:spPr>
              <a:xfrm>
                <a:off x="792488" y="5510928"/>
                <a:ext cx="8351004" cy="807815"/>
              </a:xfrm>
              <a:prstGeom prst="rect">
                <a:avLst/>
              </a:prstGeom>
              <a:noFill/>
            </p:spPr>
            <p:txBody>
              <a:bodyPr vert="horz" wrap="none" rtlCol="0" anchor="b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defRPr sz="21600" b="1" spc="50">
                    <a:ln w="38100">
                      <a:solidFill>
                        <a:schemeClr val="tx1"/>
                      </a:solidFill>
                    </a:ln>
                    <a:solidFill>
                      <a:srgbClr val="FF0000"/>
                    </a:solidFill>
                    <a:effectLst>
                      <a:outerShdw blurRad="12700" dist="63500" dir="19200000" algn="tl" rotWithShape="0">
                        <a:prstClr val="black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defRPr>
                </a:lvl1pPr>
              </a:lstStyle>
              <a:p>
                <a:r>
                  <a:rPr lang="en-US" altLang="ja-JP" sz="8800" kern="10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Meiryo UI" panose="020B0604030504040204" pitchFamily="50" charset="-128"/>
                    <a:ea typeface="Meiryo UI" panose="020B0604030504040204" pitchFamily="50" charset="-128"/>
                    <a:cs typeface="Courier New" panose="02070309020205020404" pitchFamily="49" charset="0"/>
                  </a:rPr>
                  <a:t>This is a commercial laundry area, </a:t>
                </a:r>
              </a:p>
              <a:p>
                <a:r>
                  <a:rPr lang="en-US" altLang="ja-JP" sz="8800" kern="10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Meiryo UI" panose="020B0604030504040204" pitchFamily="50" charset="-128"/>
                    <a:ea typeface="Meiryo UI" panose="020B0604030504040204" pitchFamily="50" charset="-128"/>
                    <a:cs typeface="Courier New" panose="02070309020205020404" pitchFamily="49" charset="0"/>
                  </a:rPr>
                  <a:t>please do not hang </a:t>
                </a:r>
                <a:r>
                  <a:rPr lang="en-US" altLang="ja-JP" sz="8800" kern="100" dirty="0" err="1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Meiryo UI" panose="020B0604030504040204" pitchFamily="50" charset="-128"/>
                    <a:ea typeface="Meiryo UI" panose="020B0604030504040204" pitchFamily="50" charset="-128"/>
                    <a:cs typeface="Courier New" panose="02070309020205020404" pitchFamily="49" charset="0"/>
                  </a:rPr>
                  <a:t>laundryhere</a:t>
                </a:r>
                <a:r>
                  <a:rPr lang="en-US" altLang="ja-JP" sz="8800" kern="10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Meiryo UI" panose="020B0604030504040204" pitchFamily="50" charset="-128"/>
                    <a:ea typeface="Meiryo UI" panose="020B0604030504040204" pitchFamily="50" charset="-128"/>
                    <a:cs typeface="Courier New" panose="02070309020205020404" pitchFamily="49" charset="0"/>
                  </a:rPr>
                  <a:t> unless permitted.</a:t>
                </a:r>
                <a:endParaRPr lang="ja-JP" altLang="ja-JP" sz="8800" kern="10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Courier New" panose="02070309020205020404" pitchFamily="49" charset="0"/>
                </a:endParaRPr>
              </a:p>
            </p:txBody>
          </p:sp>
          <p:sp>
            <p:nvSpPr>
              <p:cNvPr id="65" name="テキスト ボックス 64">
                <a:extLst>
                  <a:ext uri="{FF2B5EF4-FFF2-40B4-BE49-F238E27FC236}">
                    <a16:creationId xmlns:a16="http://schemas.microsoft.com/office/drawing/2014/main" id="{518C1681-300E-2DDC-C0FE-05B90EF39066}"/>
                  </a:ext>
                </a:extLst>
              </p:cNvPr>
              <p:cNvSpPr txBox="1"/>
              <p:nvPr/>
            </p:nvSpPr>
            <p:spPr>
              <a:xfrm>
                <a:off x="792488" y="4359200"/>
                <a:ext cx="8351004" cy="873209"/>
              </a:xfrm>
              <a:prstGeom prst="rect">
                <a:avLst/>
              </a:prstGeom>
              <a:noFill/>
            </p:spPr>
            <p:txBody>
              <a:bodyPr vert="horz" wrap="none" rtlCol="0" anchor="b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defRPr sz="21600" b="1" spc="50">
                    <a:ln w="38100">
                      <a:solidFill>
                        <a:schemeClr val="tx1"/>
                      </a:solidFill>
                    </a:ln>
                    <a:solidFill>
                      <a:srgbClr val="FF0000"/>
                    </a:solidFill>
                    <a:effectLst>
                      <a:outerShdw blurRad="12700" dist="63500" dir="19200000" algn="tl" rotWithShape="0">
                        <a:prstClr val="black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defRPr>
                </a:lvl1pPr>
              </a:lstStyle>
              <a:p>
                <a:pPr marL="0" marR="0" lvl="0" indent="0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ko-KR" altLang="ja-JP" sz="1600" i="0" u="none" strike="noStrike" cap="none" normalizeH="0" baseline="0" dirty="0">
                    <a:ln>
                      <a:noFill/>
                    </a:ln>
                    <a:solidFill>
                      <a:srgbClr val="1F1F1F"/>
                    </a:solidFill>
                    <a:effectLst/>
                    <a:latin typeface="+mn-ea"/>
                    <a:ea typeface="+mn-ea"/>
                  </a:rPr>
                  <a:t>상업용 세탁건조장입니다</a:t>
                </a:r>
                <a:endParaRPr kumimoji="0" lang="en-US" altLang="ko-KR" sz="1600" i="0" u="none" strike="noStrike" cap="none" normalizeH="0" baseline="0" dirty="0">
                  <a:ln>
                    <a:noFill/>
                  </a:ln>
                  <a:solidFill>
                    <a:srgbClr val="1F1F1F"/>
                  </a:solidFill>
                  <a:effectLst/>
                  <a:latin typeface="+mn-ea"/>
                  <a:ea typeface="+mn-ea"/>
                </a:endParaRPr>
              </a:p>
              <a:p>
                <a:pPr marL="0" marR="0" lvl="0" indent="0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ko-KR" altLang="ja-JP" sz="1600" i="0" u="none" strike="noStrike" cap="none" normalizeH="0" baseline="0" dirty="0">
                    <a:ln>
                      <a:noFill/>
                    </a:ln>
                    <a:solidFill>
                      <a:srgbClr val="1F1F1F"/>
                    </a:solidFill>
                    <a:effectLst/>
                    <a:latin typeface="+mn-ea"/>
                    <a:ea typeface="+mn-ea"/>
                  </a:rPr>
                  <a:t>관계자 이외 세탁을 말리지 마십시오</a:t>
                </a:r>
                <a:r>
                  <a:rPr kumimoji="0" lang="ja-JP" altLang="ja-JP" sz="30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ea"/>
                    <a:ea typeface="+mn-ea"/>
                  </a:rPr>
                  <a:t> </a:t>
                </a:r>
                <a:endParaRPr kumimoji="0" lang="ja-JP" altLang="ja-JP" sz="12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ea"/>
                  <a:ea typeface="+mn-ea"/>
                </a:endParaRPr>
              </a:p>
            </p:txBody>
          </p:sp>
          <p:sp>
            <p:nvSpPr>
              <p:cNvPr id="66" name="テキスト ボックス 65">
                <a:extLst>
                  <a:ext uri="{FF2B5EF4-FFF2-40B4-BE49-F238E27FC236}">
                    <a16:creationId xmlns:a16="http://schemas.microsoft.com/office/drawing/2014/main" id="{E2D1B1B7-ABCE-CC2A-0BD7-6B3A46CB194F}"/>
                  </a:ext>
                </a:extLst>
              </p:cNvPr>
              <p:cNvSpPr txBox="1"/>
              <p:nvPr/>
            </p:nvSpPr>
            <p:spPr>
              <a:xfrm>
                <a:off x="792488" y="3199468"/>
                <a:ext cx="8351004" cy="873209"/>
              </a:xfrm>
              <a:prstGeom prst="rect">
                <a:avLst/>
              </a:prstGeom>
              <a:noFill/>
            </p:spPr>
            <p:txBody>
              <a:bodyPr vert="horz" wrap="none" rtlCol="0" anchor="b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defRPr sz="21600" b="1" spc="50">
                    <a:ln w="38100">
                      <a:solidFill>
                        <a:schemeClr val="tx1"/>
                      </a:solidFill>
                    </a:ln>
                    <a:solidFill>
                      <a:srgbClr val="FF0000"/>
                    </a:solidFill>
                    <a:effectLst>
                      <a:outerShdw blurRad="12700" dist="63500" dir="19200000" algn="tl" rotWithShape="0">
                        <a:prstClr val="black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defRPr>
                </a:lvl1pPr>
              </a:lstStyle>
              <a:p>
                <a:pPr marL="0" marR="0" lvl="0" indent="0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ja-JP" sz="1600" i="0" u="none" strike="noStrike" cap="none" normalizeH="0" baseline="0" dirty="0">
                    <a:ln>
                      <a:noFill/>
                    </a:ln>
                    <a:solidFill>
                      <a:srgbClr val="1F1F1F"/>
                    </a:solidFill>
                    <a:effectLst/>
                    <a:latin typeface="+mn-ea"/>
                    <a:ea typeface="+mn-ea"/>
                  </a:rPr>
                  <a:t>商业洗衣烘干区 除非您参与其中，</a:t>
                </a:r>
                <a:endParaRPr kumimoji="0" lang="en-US" altLang="zh-CN" sz="1600" i="0" u="none" strike="noStrike" cap="none" normalizeH="0" baseline="0" dirty="0">
                  <a:ln>
                    <a:noFill/>
                  </a:ln>
                  <a:solidFill>
                    <a:srgbClr val="1F1F1F"/>
                  </a:solidFill>
                  <a:effectLst/>
                  <a:latin typeface="+mn-ea"/>
                  <a:ea typeface="+mn-ea"/>
                </a:endParaRPr>
              </a:p>
              <a:p>
                <a:pPr marL="0" marR="0" lvl="0" indent="0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ja-JP" sz="1600" i="0" u="none" strike="noStrike" cap="none" normalizeH="0" baseline="0" dirty="0">
                    <a:ln>
                      <a:noFill/>
                    </a:ln>
                    <a:solidFill>
                      <a:srgbClr val="1F1F1F"/>
                    </a:solidFill>
                    <a:effectLst/>
                    <a:latin typeface="+mn-ea"/>
                    <a:ea typeface="+mn-ea"/>
                  </a:rPr>
                  <a:t>否则请不要晾晒衣物。</a:t>
                </a:r>
                <a:r>
                  <a:rPr kumimoji="0" lang="ja-JP" altLang="ja-JP" sz="30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ea"/>
                    <a:ea typeface="+mn-ea"/>
                  </a:rPr>
                  <a:t> </a:t>
                </a:r>
                <a:endParaRPr kumimoji="0" lang="ja-JP" altLang="ja-JP" sz="12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ea"/>
                  <a:ea typeface="+mn-ea"/>
                </a:endParaRPr>
              </a:p>
            </p:txBody>
          </p:sp>
        </p:grp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6633DF85-9723-91B3-0FB4-BE7DF9AB19C9}"/>
              </a:ext>
            </a:extLst>
          </p:cNvPr>
          <p:cNvGrpSpPr/>
          <p:nvPr/>
        </p:nvGrpSpPr>
        <p:grpSpPr>
          <a:xfrm>
            <a:off x="2350832" y="313470"/>
            <a:ext cx="2152696" cy="2107358"/>
            <a:chOff x="5749904" y="1281581"/>
            <a:chExt cx="2152696" cy="2107358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33E564E2-B25C-B96C-D5AD-895311B45DC3}"/>
                </a:ext>
              </a:extLst>
            </p:cNvPr>
            <p:cNvGrpSpPr/>
            <p:nvPr/>
          </p:nvGrpSpPr>
          <p:grpSpPr>
            <a:xfrm>
              <a:off x="5749904" y="1281581"/>
              <a:ext cx="2152696" cy="2107057"/>
              <a:chOff x="184116" y="4050829"/>
              <a:chExt cx="3017520" cy="2953546"/>
            </a:xfrm>
          </p:grpSpPr>
          <p:sp>
            <p:nvSpPr>
              <p:cNvPr id="37" name="四角形: 角を丸くする 36">
                <a:extLst>
                  <a:ext uri="{FF2B5EF4-FFF2-40B4-BE49-F238E27FC236}">
                    <a16:creationId xmlns:a16="http://schemas.microsoft.com/office/drawing/2014/main" id="{2772907A-F159-64C4-F10F-F4585145C115}"/>
                  </a:ext>
                </a:extLst>
              </p:cNvPr>
              <p:cNvSpPr/>
              <p:nvPr/>
            </p:nvSpPr>
            <p:spPr bwMode="auto">
              <a:xfrm>
                <a:off x="275243" y="4138083"/>
                <a:ext cx="2835266" cy="2779038"/>
              </a:xfrm>
              <a:prstGeom prst="roundRect">
                <a:avLst>
                  <a:gd name="adj" fmla="val 6174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296BD5F9-B9BA-B0E5-DCA9-68701B452FF3}"/>
                  </a:ext>
                </a:extLst>
              </p:cNvPr>
              <p:cNvSpPr/>
              <p:nvPr/>
            </p:nvSpPr>
            <p:spPr bwMode="auto">
              <a:xfrm>
                <a:off x="184116" y="4050829"/>
                <a:ext cx="3017520" cy="2953546"/>
              </a:xfrm>
              <a:custGeom>
                <a:avLst/>
                <a:gdLst>
                  <a:gd name="connsiteX0" fmla="*/ 224994 w 3461300"/>
                  <a:gd name="connsiteY0" fmla="*/ 392485 h 3387921"/>
                  <a:gd name="connsiteX1" fmla="*/ 224994 w 3461300"/>
                  <a:gd name="connsiteY1" fmla="*/ 3068279 h 3387921"/>
                  <a:gd name="connsiteX2" fmla="*/ 324412 w 3461300"/>
                  <a:gd name="connsiteY2" fmla="*/ 3167697 h 3387921"/>
                  <a:gd name="connsiteX3" fmla="*/ 3000206 w 3461300"/>
                  <a:gd name="connsiteY3" fmla="*/ 3167697 h 3387921"/>
                  <a:gd name="connsiteX4" fmla="*/ 403550 w 3461300"/>
                  <a:gd name="connsiteY4" fmla="*/ 220225 h 3387921"/>
                  <a:gd name="connsiteX5" fmla="*/ 3236306 w 3461300"/>
                  <a:gd name="connsiteY5" fmla="*/ 3052981 h 3387921"/>
                  <a:gd name="connsiteX6" fmla="*/ 3236306 w 3461300"/>
                  <a:gd name="connsiteY6" fmla="*/ 319643 h 3387921"/>
                  <a:gd name="connsiteX7" fmla="*/ 3136888 w 3461300"/>
                  <a:gd name="connsiteY7" fmla="*/ 220225 h 3387921"/>
                  <a:gd name="connsiteX8" fmla="*/ 267544 w 3461300"/>
                  <a:gd name="connsiteY8" fmla="*/ 0 h 3387921"/>
                  <a:gd name="connsiteX9" fmla="*/ 3193756 w 3461300"/>
                  <a:gd name="connsiteY9" fmla="*/ 0 h 3387921"/>
                  <a:gd name="connsiteX10" fmla="*/ 3461300 w 3461300"/>
                  <a:gd name="connsiteY10" fmla="*/ 267544 h 3387921"/>
                  <a:gd name="connsiteX11" fmla="*/ 3461300 w 3461300"/>
                  <a:gd name="connsiteY11" fmla="*/ 3120377 h 3387921"/>
                  <a:gd name="connsiteX12" fmla="*/ 3193756 w 3461300"/>
                  <a:gd name="connsiteY12" fmla="*/ 3387921 h 3387921"/>
                  <a:gd name="connsiteX13" fmla="*/ 267544 w 3461300"/>
                  <a:gd name="connsiteY13" fmla="*/ 3387921 h 3387921"/>
                  <a:gd name="connsiteX14" fmla="*/ 0 w 3461300"/>
                  <a:gd name="connsiteY14" fmla="*/ 3120377 h 3387921"/>
                  <a:gd name="connsiteX15" fmla="*/ 0 w 3461300"/>
                  <a:gd name="connsiteY15" fmla="*/ 267544 h 3387921"/>
                  <a:gd name="connsiteX16" fmla="*/ 267544 w 3461300"/>
                  <a:gd name="connsiteY16" fmla="*/ 0 h 3387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461300" h="3387921">
                    <a:moveTo>
                      <a:pt x="224994" y="392485"/>
                    </a:moveTo>
                    <a:lnTo>
                      <a:pt x="224994" y="3068279"/>
                    </a:lnTo>
                    <a:cubicBezTo>
                      <a:pt x="224994" y="3123186"/>
                      <a:pt x="269505" y="3167697"/>
                      <a:pt x="324412" y="3167697"/>
                    </a:cubicBezTo>
                    <a:lnTo>
                      <a:pt x="3000206" y="3167697"/>
                    </a:lnTo>
                    <a:close/>
                    <a:moveTo>
                      <a:pt x="403550" y="220225"/>
                    </a:moveTo>
                    <a:lnTo>
                      <a:pt x="3236306" y="3052981"/>
                    </a:lnTo>
                    <a:lnTo>
                      <a:pt x="3236306" y="319643"/>
                    </a:lnTo>
                    <a:cubicBezTo>
                      <a:pt x="3236306" y="264736"/>
                      <a:pt x="3191795" y="220225"/>
                      <a:pt x="3136888" y="220225"/>
                    </a:cubicBezTo>
                    <a:close/>
                    <a:moveTo>
                      <a:pt x="267544" y="0"/>
                    </a:moveTo>
                    <a:lnTo>
                      <a:pt x="3193756" y="0"/>
                    </a:lnTo>
                    <a:cubicBezTo>
                      <a:pt x="3341516" y="0"/>
                      <a:pt x="3461300" y="119784"/>
                      <a:pt x="3461300" y="267544"/>
                    </a:cubicBezTo>
                    <a:lnTo>
                      <a:pt x="3461300" y="3120377"/>
                    </a:lnTo>
                    <a:cubicBezTo>
                      <a:pt x="3461300" y="3268137"/>
                      <a:pt x="3341516" y="3387921"/>
                      <a:pt x="3193756" y="3387921"/>
                    </a:cubicBezTo>
                    <a:lnTo>
                      <a:pt x="267544" y="3387921"/>
                    </a:lnTo>
                    <a:cubicBezTo>
                      <a:pt x="119784" y="3387921"/>
                      <a:pt x="0" y="3268137"/>
                      <a:pt x="0" y="3120377"/>
                    </a:cubicBezTo>
                    <a:lnTo>
                      <a:pt x="0" y="267544"/>
                    </a:lnTo>
                    <a:cubicBezTo>
                      <a:pt x="0" y="119784"/>
                      <a:pt x="119784" y="0"/>
                      <a:pt x="2675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EBDDB1E1-6B0E-D797-3C1C-8D65FB81768D}"/>
                </a:ext>
              </a:extLst>
            </p:cNvPr>
            <p:cNvSpPr/>
            <p:nvPr/>
          </p:nvSpPr>
          <p:spPr>
            <a:xfrm>
              <a:off x="5894161" y="1859757"/>
              <a:ext cx="1868714" cy="1190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29EE2C3C-7C22-C3AE-478E-F656029D788A}"/>
                </a:ext>
              </a:extLst>
            </p:cNvPr>
            <p:cNvSpPr/>
            <p:nvPr/>
          </p:nvSpPr>
          <p:spPr>
            <a:xfrm>
              <a:off x="6072039" y="1821344"/>
              <a:ext cx="1470698" cy="1070960"/>
            </a:xfrm>
            <a:custGeom>
              <a:avLst/>
              <a:gdLst>
                <a:gd name="connsiteX0" fmla="*/ 0 w 2038349"/>
                <a:gd name="connsiteY0" fmla="*/ 0 h 1484323"/>
                <a:gd name="connsiteX1" fmla="*/ 650160 w 2038349"/>
                <a:gd name="connsiteY1" fmla="*/ 0 h 1484323"/>
                <a:gd name="connsiteX2" fmla="*/ 662357 w 2038349"/>
                <a:gd name="connsiteY2" fmla="*/ 19763 h 1484323"/>
                <a:gd name="connsiteX3" fmla="*/ 1019174 w 2038349"/>
                <a:gd name="connsiteY3" fmla="*/ 138716 h 1484323"/>
                <a:gd name="connsiteX4" fmla="*/ 1375991 w 2038349"/>
                <a:gd name="connsiteY4" fmla="*/ 19763 h 1484323"/>
                <a:gd name="connsiteX5" fmla="*/ 1388189 w 2038349"/>
                <a:gd name="connsiteY5" fmla="*/ 0 h 1484323"/>
                <a:gd name="connsiteX6" fmla="*/ 2038349 w 2038349"/>
                <a:gd name="connsiteY6" fmla="*/ 0 h 1484323"/>
                <a:gd name="connsiteX7" fmla="*/ 2038349 w 2038349"/>
                <a:gd name="connsiteY7" fmla="*/ 411564 h 1484323"/>
                <a:gd name="connsiteX8" fmla="*/ 1634292 w 2038349"/>
                <a:gd name="connsiteY8" fmla="*/ 411564 h 1484323"/>
                <a:gd name="connsiteX9" fmla="*/ 1642225 w 2038349"/>
                <a:gd name="connsiteY9" fmla="*/ 474646 h 1484323"/>
                <a:gd name="connsiteX10" fmla="*/ 1571691 w 2038349"/>
                <a:gd name="connsiteY10" fmla="*/ 1484323 h 1484323"/>
                <a:gd name="connsiteX11" fmla="*/ 327134 w 2038349"/>
                <a:gd name="connsiteY11" fmla="*/ 1484323 h 1484323"/>
                <a:gd name="connsiteX12" fmla="*/ 397668 w 2038349"/>
                <a:gd name="connsiteY12" fmla="*/ 474646 h 1484323"/>
                <a:gd name="connsiteX13" fmla="*/ 389736 w 2038349"/>
                <a:gd name="connsiteY13" fmla="*/ 411564 h 1484323"/>
                <a:gd name="connsiteX14" fmla="*/ 0 w 2038349"/>
                <a:gd name="connsiteY14" fmla="*/ 411564 h 1484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38349" h="1484323">
                  <a:moveTo>
                    <a:pt x="0" y="0"/>
                  </a:moveTo>
                  <a:lnTo>
                    <a:pt x="650160" y="0"/>
                  </a:lnTo>
                  <a:lnTo>
                    <a:pt x="662357" y="19763"/>
                  </a:lnTo>
                  <a:cubicBezTo>
                    <a:pt x="721145" y="89667"/>
                    <a:pt x="858770" y="138716"/>
                    <a:pt x="1019174" y="138716"/>
                  </a:cubicBezTo>
                  <a:cubicBezTo>
                    <a:pt x="1179578" y="138716"/>
                    <a:pt x="1317204" y="89667"/>
                    <a:pt x="1375991" y="19763"/>
                  </a:cubicBezTo>
                  <a:lnTo>
                    <a:pt x="1388189" y="0"/>
                  </a:lnTo>
                  <a:lnTo>
                    <a:pt x="2038349" y="0"/>
                  </a:lnTo>
                  <a:lnTo>
                    <a:pt x="2038349" y="411564"/>
                  </a:lnTo>
                  <a:lnTo>
                    <a:pt x="1634292" y="411564"/>
                  </a:lnTo>
                  <a:lnTo>
                    <a:pt x="1642225" y="474646"/>
                  </a:lnTo>
                  <a:cubicBezTo>
                    <a:pt x="1659466" y="811205"/>
                    <a:pt x="1371062" y="1147764"/>
                    <a:pt x="1571691" y="1484323"/>
                  </a:cubicBezTo>
                  <a:lnTo>
                    <a:pt x="327134" y="1484323"/>
                  </a:lnTo>
                  <a:cubicBezTo>
                    <a:pt x="126505" y="1147764"/>
                    <a:pt x="414910" y="811205"/>
                    <a:pt x="397668" y="474646"/>
                  </a:cubicBezTo>
                  <a:lnTo>
                    <a:pt x="389736" y="411564"/>
                  </a:lnTo>
                  <a:lnTo>
                    <a:pt x="0" y="411564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968FB201-B93F-24EE-1EFE-D25601B4C4D9}"/>
                </a:ext>
              </a:extLst>
            </p:cNvPr>
            <p:cNvSpPr/>
            <p:nvPr/>
          </p:nvSpPr>
          <p:spPr bwMode="auto">
            <a:xfrm>
              <a:off x="5749904" y="1281882"/>
              <a:ext cx="2152696" cy="2107057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0258530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172</Words>
  <Application>Microsoft Office PowerPoint</Application>
  <PresentationFormat>A4 210 x 297 mm</PresentationFormat>
  <Paragraphs>34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Meiryo UI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業務用洗濯干し場です／４か国語</dc:title>
  <dc:subject>業務用洗濯干し場です／４か国語</dc:subject>
  <dc:creator>でじけろお</dc:creator>
  <cp:revision>1</cp:revision>
  <dcterms:created xsi:type="dcterms:W3CDTF">2014-12-04T06:28:15Z</dcterms:created>
  <dcterms:modified xsi:type="dcterms:W3CDTF">2025-04-19T13:48:19Z</dcterms:modified>
  <cp:version>1</cp:version>
</cp:coreProperties>
</file>